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82" r:id="rId4"/>
    <p:sldId id="257" r:id="rId5"/>
    <p:sldId id="278" r:id="rId6"/>
    <p:sldId id="277" r:id="rId7"/>
    <p:sldId id="276" r:id="rId8"/>
    <p:sldId id="259" r:id="rId9"/>
    <p:sldId id="281" r:id="rId10"/>
    <p:sldId id="269" r:id="rId11"/>
    <p:sldId id="258" r:id="rId12"/>
    <p:sldId id="262" r:id="rId13"/>
    <p:sldId id="266" r:id="rId14"/>
    <p:sldId id="271" r:id="rId15"/>
    <p:sldId id="275" r:id="rId16"/>
    <p:sldId id="270" r:id="rId17"/>
    <p:sldId id="268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276"/>
    <a:srgbClr val="9BB694"/>
    <a:srgbClr val="8CAB83"/>
    <a:srgbClr val="90AE88"/>
    <a:srgbClr val="9CB795"/>
    <a:srgbClr val="AFBA92"/>
    <a:srgbClr val="A3B29A"/>
    <a:srgbClr val="6CA644"/>
    <a:srgbClr val="00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061" autoAdjust="0"/>
  </p:normalViewPr>
  <p:slideViewPr>
    <p:cSldViewPr snapToGrid="0" showGuides="1">
      <p:cViewPr>
        <p:scale>
          <a:sx n="70" d="100"/>
          <a:sy n="70" d="100"/>
        </p:scale>
        <p:origin x="6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288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6523BB-3A08-413F-8191-E3ACD7018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7C690-F7C0-45AB-9619-505FC04F6A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0B372-82E4-4D52-BF17-FB73FA5B7E06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4542C-11D8-4A8A-BFFC-0493AC85DD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08D09-6E9A-4E98-A1E1-9477B0D7AD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A28BF-E5AD-4705-8478-EFB10B0D0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5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2390D-797D-4C0D-8A61-2A41A725F4E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B0CFC-49CC-42A2-B910-465644A56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B0CFC-49CC-42A2-B910-465644A561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7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B0CFC-49CC-42A2-B910-465644A561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B0CFC-49CC-42A2-B910-465644A561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9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B0CFC-49CC-42A2-B910-465644A561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62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B0CFC-49CC-42A2-B910-465644A561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6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B0CFC-49CC-42A2-B910-465644A561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B0CFC-49CC-42A2-B910-465644A561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B0CFC-49CC-42A2-B910-465644A561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3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ACBE-A3DB-413B-9F5F-DDAD6430F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1810A-3C65-41A8-950D-06C311374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B1BA9-FF3F-400B-B810-EA36CBAC9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99"/>
                </a:solidFill>
              </a:rPr>
              <a:t>Workshop- 22.03.2022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05C24-EB44-4EF6-A406-67768E5D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0102F-BC12-4538-9A40-51257972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1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FF3D-5789-4117-99F9-922E2949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B5197-7637-435E-AA19-750D8A9A8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0DB88-D4BB-416D-B9BF-23547536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F01B-4A1D-40E7-8F3C-143A55C8812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56309-20EF-4AB5-915B-F6EBD01B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44E53-5D2B-40C2-B3A8-CE375A0C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963F99-9AC0-42D5-957E-CCB304494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7FE1D-5291-48B3-A11E-EFDC6545B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32D4B-D8BA-4F25-8E8D-2F34C2C6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F01B-4A1D-40E7-8F3C-143A55C8812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2D58-C4B1-4113-99B2-B6102382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DABD-2899-4003-BC90-02E256D5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B55F-304E-4D30-BA6D-9DC273E3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6DD5-948A-4AC2-99C9-F2C1DE2AB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4688D-E536-44F4-86B1-2B6B6E4E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66314-B25A-4A65-8CAC-E8C17D14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CEC658-821C-4EA5-9BD1-49BA3DA12F2C}"/>
              </a:ext>
            </a:extLst>
          </p:cNvPr>
          <p:cNvSpPr txBox="1">
            <a:spLocks/>
          </p:cNvSpPr>
          <p:nvPr userDrawn="1"/>
        </p:nvSpPr>
        <p:spPr>
          <a:xfrm>
            <a:off x="833441" y="63341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</a:rPr>
              <a:t>Workshop- 22.03.2022</a:t>
            </a:r>
          </a:p>
        </p:txBody>
      </p:sp>
    </p:spTree>
    <p:extLst>
      <p:ext uri="{BB962C8B-B14F-4D97-AF65-F5344CB8AC3E}">
        <p14:creationId xmlns:p14="http://schemas.microsoft.com/office/powerpoint/2010/main" val="111355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4C399-60D4-4E30-9F64-6E990C86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039A8-CCA9-464A-AEE1-8374D4706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151B2-E07A-48D8-B7F5-3665FDB4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Workshop- 22.03.2022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FFD4C-2DA8-47F4-B3B8-457277C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2F094-42E4-4FB5-AEB0-4550603A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8750-BACF-4AEF-9C5B-DDBBF38B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8EE87-B4FB-4B4D-829B-A6514D2C5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DC9C4-C63D-44D9-8376-052D11C4B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2550E-E763-46AC-9D15-FCE32CCA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99"/>
                </a:solidFill>
              </a:rPr>
              <a:t>Workshop- 22.03.2022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DFF7-A05B-4FB1-AE0C-750944C2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BBD58-277F-43F3-9986-36C951CB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1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C185B-2E84-4DCB-90BF-156A86C9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71AC9-B28F-4F81-A412-A79FA73FE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7D7D2-16CF-4513-97B9-B77DEEDB7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54C4D-39A6-4F8C-9EA1-94424DA98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AFE8E-2F50-417C-95ED-7FEF2CAE8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8A56F-269A-43B1-BA23-5974A275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>
                <a:solidFill>
                  <a:srgbClr val="000099"/>
                </a:solidFill>
              </a:rPr>
              <a:t>Workshop- 22.03.2022</a:t>
            </a:r>
            <a:endParaRPr lang="en-US" sz="1200" dirty="0">
              <a:solidFill>
                <a:srgbClr val="00009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8AC7E-D664-4FCC-AA0A-5FA464AE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14EE1-169D-4C2C-94E6-14A7A06E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B4EB-8D2C-4C07-B782-5E42E6DE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CFEF8-85E8-4C38-99FE-012F547B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99"/>
                </a:solidFill>
              </a:rPr>
              <a:t>Workshop- 22.03.2022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BAFD3-80BB-47E5-A4FD-1C2A8A61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8B0B9-231C-48F6-9E09-E3467EF6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B7CB2-987B-42D1-9FE7-DC38C137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Workshop- 22.03.2022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19649-672F-4BB1-B948-9F9431E0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3340D-B978-441B-893C-D464BEE2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0568-3FAD-4352-AF24-92913A21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7875-3A5B-416D-A841-DA397664E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99450-229B-4E01-AC6C-02909359F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E77A1-7E7A-4EB7-BC69-1C708AC0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F01B-4A1D-40E7-8F3C-143A55C8812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B2AB5-06AA-4CF1-B00D-C897C49B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3FB96-26C8-4DD9-99EF-82B93688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755C-8383-4532-805D-C9847772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D325B-EEA5-4DB0-8CC2-32FAAEEAE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359D7-E046-4D98-BB56-BA6E76622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5E241-0C3F-4EBC-81FA-B5B4A568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F01B-4A1D-40E7-8F3C-143A55C88121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2BFC6-CF07-4AD7-A61F-E6A63B3E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2AD21-5960-4BC1-AA6A-DA06D7E5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3C24-86DB-42E7-8B08-3C933E50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E83BA-CC77-4BE7-8014-C6677709E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ACB69-01A6-43A0-984A-859F9F77E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Workshop- 22.03.2022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8F0ED-238A-4E85-BD2D-7966947F2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ABA6-2352-490B-BFA0-44BF430ED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AB442-61CF-4705-BC0E-8C3D3B11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7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BE47-346E-44A9-85C9-19F35B8A3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0099"/>
                </a:solidFill>
              </a:rPr>
              <a:t>Management of URG</a:t>
            </a:r>
            <a:br>
              <a:rPr lang="en-US" sz="4800" dirty="0">
                <a:solidFill>
                  <a:srgbClr val="000099"/>
                </a:solidFill>
              </a:rPr>
            </a:br>
            <a:br>
              <a:rPr lang="en-US" sz="4800" dirty="0">
                <a:solidFill>
                  <a:srgbClr val="000099"/>
                </a:solidFill>
              </a:rPr>
            </a:br>
            <a:r>
              <a:rPr lang="en-US" sz="4800" dirty="0">
                <a:solidFill>
                  <a:srgbClr val="000099"/>
                </a:solidFill>
              </a:rPr>
              <a:t>Sharing experiences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4562-9553-4129-8901-DDEB65B61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245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Prof. H.K.I. Perera</a:t>
            </a:r>
          </a:p>
          <a:p>
            <a:r>
              <a:rPr lang="en-US" dirty="0"/>
              <a:t>Department of Biochemistry</a:t>
            </a:r>
          </a:p>
          <a:p>
            <a:r>
              <a:rPr lang="en-US" dirty="0"/>
              <a:t>Faculty of Medicine</a:t>
            </a:r>
          </a:p>
          <a:p>
            <a:r>
              <a:rPr lang="en-US" dirty="0"/>
              <a:t>University of Peradeniya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910A7-B968-4EA2-B8D4-EBFA1BCDD129}"/>
              </a:ext>
            </a:extLst>
          </p:cNvPr>
          <p:cNvSpPr txBox="1"/>
          <p:nvPr/>
        </p:nvSpPr>
        <p:spPr>
          <a:xfrm>
            <a:off x="166607" y="638752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Workshop- 22.03.2022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0FD6C7-B579-4184-9770-4C2970102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7" t="5548" r="17575" b="16444"/>
          <a:stretch/>
        </p:blipFill>
        <p:spPr>
          <a:xfrm>
            <a:off x="9637756" y="439739"/>
            <a:ext cx="2323475" cy="27421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1D2AE3-26E9-4199-874D-3399EED8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77" y="356401"/>
            <a:ext cx="2867274" cy="27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1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93D0-6711-4C3A-837A-15DCE8FF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Tracking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2841-D894-46FA-966C-A8310333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73306-A344-40F5-8177-6648E3096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22585" r="1102" b="11620"/>
          <a:stretch/>
        </p:blipFill>
        <p:spPr>
          <a:xfrm>
            <a:off x="216976" y="1549832"/>
            <a:ext cx="11840705" cy="45100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B42C8C-6CA7-4496-AB92-F6B55C1E36FA}"/>
              </a:ext>
            </a:extLst>
          </p:cNvPr>
          <p:cNvSpPr txBox="1"/>
          <p:nvPr/>
        </p:nvSpPr>
        <p:spPr>
          <a:xfrm>
            <a:off x="6792686" y="3619566"/>
            <a:ext cx="425268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Detailed records of every transaction- multiple backups, a hard copy,</a:t>
            </a:r>
          </a:p>
          <a:p>
            <a:pPr algn="ctr"/>
            <a:r>
              <a:rPr lang="en-US" dirty="0"/>
              <a:t>copies of invoices, receipts </a:t>
            </a:r>
          </a:p>
        </p:txBody>
      </p:sp>
    </p:spTree>
    <p:extLst>
      <p:ext uri="{BB962C8B-B14F-4D97-AF65-F5344CB8AC3E}">
        <p14:creationId xmlns:p14="http://schemas.microsoft.com/office/powerpoint/2010/main" val="411003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6DE7-E8F8-4164-B5E5-EF5E193C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Tracking expenses in different allocations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3D548-ED3D-4D2D-B798-A1A75A5E8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19" t="22585" r="8098" b="50000"/>
          <a:stretch/>
        </p:blipFill>
        <p:spPr>
          <a:xfrm>
            <a:off x="2694300" y="2046390"/>
            <a:ext cx="6787626" cy="2732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B1F400-4142-48FE-8A77-39850C491293}"/>
              </a:ext>
            </a:extLst>
          </p:cNvPr>
          <p:cNvSpPr txBox="1"/>
          <p:nvPr/>
        </p:nvSpPr>
        <p:spPr>
          <a:xfrm>
            <a:off x="3836986" y="5147303"/>
            <a:ext cx="451394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Careful financial planning and tracking- avoid overspending or underspending</a:t>
            </a:r>
          </a:p>
        </p:txBody>
      </p:sp>
    </p:spTree>
    <p:extLst>
      <p:ext uri="{BB962C8B-B14F-4D97-AF65-F5344CB8AC3E}">
        <p14:creationId xmlns:p14="http://schemas.microsoft.com/office/powerpoint/2010/main" val="22499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3F5F-0416-4E23-A33E-374D233D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Timely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13139-DCC2-4EDF-BEA2-58BF16119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Periodic reports of progress- include the following information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Program implementation: Progress in comparison with the goals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Program outcomes: Assess how well expected outcomes are met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Financial overview: allocation, expenditure, and remaining funds 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99"/>
                </a:solidFill>
              </a:rPr>
              <a:t>Challenges- problems, anticipated delays</a:t>
            </a:r>
          </a:p>
        </p:txBody>
      </p:sp>
    </p:spTree>
    <p:extLst>
      <p:ext uri="{BB962C8B-B14F-4D97-AF65-F5344CB8AC3E}">
        <p14:creationId xmlns:p14="http://schemas.microsoft.com/office/powerpoint/2010/main" val="316057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F2D-B0BB-46E6-9692-4A733CA5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Variations to the agreed terms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98C8F-510B-4F7B-B663-4D0E59E9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Changes may occur- delays which prevent you from completing objectives on time, reporting, or spending funds within the award period.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All variations to the agreed terms must be formally submitted and approved 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Extensions to completion dates must be approved prior to that date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5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D208-070E-4CD9-8841-997D2434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CC"/>
                </a:solidFill>
              </a:rPr>
              <a:t>PR- </a:t>
            </a:r>
            <a:r>
              <a:rPr lang="en-US" sz="3200" dirty="0"/>
              <a:t>half yearly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C5799-8B78-4E1D-B0DB-38A79FA3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00" y="1825625"/>
            <a:ext cx="5442146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Submitted in duplicate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</a:rPr>
              <a:t>(a copy of the covering letter should be submitted directly to SAR/ Academic &amp; Council for information)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PR1- (i.e., by 30th June)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PR2- (i.e., by 31st of December)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72C2F-D9AC-41D2-A2D4-388A480FE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60" t="26609" r="25254" b="9911"/>
          <a:stretch/>
        </p:blipFill>
        <p:spPr>
          <a:xfrm>
            <a:off x="5762446" y="330993"/>
            <a:ext cx="5935851" cy="43513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AB5B2-D9AC-4B65-BDEE-7BB4E309EB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61" t="34577" r="24434" b="9910"/>
          <a:stretch/>
        </p:blipFill>
        <p:spPr>
          <a:xfrm>
            <a:off x="5840522" y="2779712"/>
            <a:ext cx="5779698" cy="3805238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8986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0ED0-21EE-4655-AA2C-70E46D9C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FR- </a:t>
            </a:r>
            <a:r>
              <a:rPr lang="en-US" sz="3200" dirty="0"/>
              <a:t>3 months after last PR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F369-80C0-48EA-BEA9-0A488FCB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Submitted in triplicate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</a:rPr>
              <a:t>(a copy of the covering letter should be submitted directly to SAR/Academic &amp; Council for information)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 comprehensive report- details of work carried out, the research findings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 summary of financial expenses- SAB to approve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Copies of all publications and presentations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 certified copy of the list of the items handed over to the Department</a:t>
            </a:r>
          </a:p>
        </p:txBody>
      </p:sp>
    </p:spTree>
    <p:extLst>
      <p:ext uri="{BB962C8B-B14F-4D97-AF65-F5344CB8AC3E}">
        <p14:creationId xmlns:p14="http://schemas.microsoft.com/office/powerpoint/2010/main" val="104642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8A77-0AFA-4E98-9F63-0A4E764D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FR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4A81C-BC6A-40A6-9877-07418C4DB7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78" t="30399" r="26102" b="9911"/>
          <a:stretch/>
        </p:blipFill>
        <p:spPr>
          <a:xfrm>
            <a:off x="170483" y="1945927"/>
            <a:ext cx="5879023" cy="4091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B5B146-6B90-451C-B1B4-436DD268D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22" t="28691" r="35932" b="11619"/>
          <a:stretch/>
        </p:blipFill>
        <p:spPr>
          <a:xfrm>
            <a:off x="6126996" y="190068"/>
            <a:ext cx="4541004" cy="4091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42A412-8544-4F8D-B94F-8EF6D02E27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71" t="28072" r="30339" b="8002"/>
          <a:stretch/>
        </p:blipFill>
        <p:spPr>
          <a:xfrm>
            <a:off x="7372025" y="2312205"/>
            <a:ext cx="4680488" cy="43819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4EBF50-9CE5-4F72-817B-DDD0B14B439B}"/>
              </a:ext>
            </a:extLst>
          </p:cNvPr>
          <p:cNvSpPr txBox="1"/>
          <p:nvPr/>
        </p:nvSpPr>
        <p:spPr>
          <a:xfrm>
            <a:off x="8069943" y="5114149"/>
            <a:ext cx="398257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All funds- fully and duly settled</a:t>
            </a:r>
          </a:p>
          <a:p>
            <a:pPr algn="ctr"/>
            <a:r>
              <a:rPr lang="en-US" dirty="0"/>
              <a:t>All items belong to the Department- evidence to be submitted in FR</a:t>
            </a:r>
          </a:p>
        </p:txBody>
      </p:sp>
    </p:spTree>
    <p:extLst>
      <p:ext uri="{BB962C8B-B14F-4D97-AF65-F5344CB8AC3E}">
        <p14:creationId xmlns:p14="http://schemas.microsoft.com/office/powerpoint/2010/main" val="354524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E4ED-8BB3-4CF4-B6CF-2777F1C8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26664-3D0C-40FB-8C27-07F91DDF8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FR- 3 months after the last PR- If not steps can be taken to recover funds utilized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Mandatory to present findings at </a:t>
            </a:r>
            <a:r>
              <a:rPr lang="en-US" dirty="0" err="1"/>
              <a:t>iPURSE</a:t>
            </a:r>
            <a:r>
              <a:rPr lang="en-US" dirty="0"/>
              <a:t>- same year or following year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Acknowledge publications arising from the grant</a:t>
            </a:r>
          </a:p>
        </p:txBody>
      </p:sp>
    </p:spTree>
    <p:extLst>
      <p:ext uri="{BB962C8B-B14F-4D97-AF65-F5344CB8AC3E}">
        <p14:creationId xmlns:p14="http://schemas.microsoft.com/office/powerpoint/2010/main" val="407015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139B-293F-4E5C-BE21-D6095F75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Management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9D2AFC-B09A-4D3F-9D2B-DF5292F30428}"/>
              </a:ext>
            </a:extLst>
          </p:cNvPr>
          <p:cNvSpPr/>
          <p:nvPr/>
        </p:nvSpPr>
        <p:spPr>
          <a:xfrm>
            <a:off x="915547" y="2070007"/>
            <a:ext cx="3699997" cy="14117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Project</a:t>
            </a:r>
          </a:p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Milestones archived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A35941-73F8-4554-A9FE-369AD4E86F55}"/>
              </a:ext>
            </a:extLst>
          </p:cNvPr>
          <p:cNvSpPr/>
          <p:nvPr/>
        </p:nvSpPr>
        <p:spPr>
          <a:xfrm>
            <a:off x="8142515" y="2070007"/>
            <a:ext cx="3235540" cy="14117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Funds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Spent as agreed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6297B-2A99-4C8F-B387-9B22B9031BFA}"/>
              </a:ext>
            </a:extLst>
          </p:cNvPr>
          <p:cNvSpPr txBox="1"/>
          <p:nvPr/>
        </p:nvSpPr>
        <p:spPr>
          <a:xfrm>
            <a:off x="4103459" y="5149945"/>
            <a:ext cx="4026331" cy="116853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Keep all the records safely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2F327FE-365B-417D-8BA3-779404E34E0F}"/>
              </a:ext>
            </a:extLst>
          </p:cNvPr>
          <p:cNvSpPr/>
          <p:nvPr/>
        </p:nvSpPr>
        <p:spPr>
          <a:xfrm flipV="1">
            <a:off x="2754276" y="1853627"/>
            <a:ext cx="7058527" cy="2662990"/>
          </a:xfrm>
          <a:prstGeom prst="arc">
            <a:avLst>
              <a:gd name="adj1" fmla="val 10817391"/>
              <a:gd name="adj2" fmla="val 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C7D335-D6BD-4FF8-A50F-04A260D6B7AC}"/>
              </a:ext>
            </a:extLst>
          </p:cNvPr>
          <p:cNvSpPr/>
          <p:nvPr/>
        </p:nvSpPr>
        <p:spPr>
          <a:xfrm>
            <a:off x="5237538" y="4004215"/>
            <a:ext cx="1716924" cy="7987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31847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139B-293F-4E5C-BE21-D6095F75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Management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9D2AFC-B09A-4D3F-9D2B-DF5292F30428}"/>
              </a:ext>
            </a:extLst>
          </p:cNvPr>
          <p:cNvSpPr/>
          <p:nvPr/>
        </p:nvSpPr>
        <p:spPr>
          <a:xfrm>
            <a:off x="1251282" y="2723147"/>
            <a:ext cx="2566737" cy="14117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A35941-73F8-4554-A9FE-369AD4E86F55}"/>
              </a:ext>
            </a:extLst>
          </p:cNvPr>
          <p:cNvSpPr/>
          <p:nvPr/>
        </p:nvSpPr>
        <p:spPr>
          <a:xfrm>
            <a:off x="8622631" y="2723147"/>
            <a:ext cx="2566737" cy="14117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Funds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745FB3B-C554-4DC6-A3FE-CDB66BF252AD}"/>
              </a:ext>
            </a:extLst>
          </p:cNvPr>
          <p:cNvSpPr/>
          <p:nvPr/>
        </p:nvSpPr>
        <p:spPr>
          <a:xfrm>
            <a:off x="2630904" y="1860884"/>
            <a:ext cx="7058527" cy="2662990"/>
          </a:xfrm>
          <a:prstGeom prst="arc">
            <a:avLst>
              <a:gd name="adj1" fmla="val 10817391"/>
              <a:gd name="adj2" fmla="val 0"/>
            </a:avLst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CA568-C711-4916-8C4C-43B8F28BFA9C}"/>
              </a:ext>
            </a:extLst>
          </p:cNvPr>
          <p:cNvSpPr txBox="1"/>
          <p:nvPr/>
        </p:nvSpPr>
        <p:spPr>
          <a:xfrm>
            <a:off x="3048000" y="324834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</a:rPr>
              <a:t>Regulations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C8B1F-9E4E-465E-B061-309CC8B87F42}"/>
              </a:ext>
            </a:extLst>
          </p:cNvPr>
          <p:cNvSpPr txBox="1"/>
          <p:nvPr/>
        </p:nvSpPr>
        <p:spPr>
          <a:xfrm>
            <a:off x="1628275" y="4290718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Milestones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1EBF5-C87F-4107-BA90-47A08968D28C}"/>
              </a:ext>
            </a:extLst>
          </p:cNvPr>
          <p:cNvSpPr txBox="1"/>
          <p:nvPr/>
        </p:nvSpPr>
        <p:spPr>
          <a:xfrm>
            <a:off x="9198065" y="4290718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 agreed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4D5DE1-DAE7-4898-93EB-F68D41C968E2}"/>
              </a:ext>
            </a:extLst>
          </p:cNvPr>
          <p:cNvSpPr txBox="1"/>
          <p:nvPr/>
        </p:nvSpPr>
        <p:spPr>
          <a:xfrm>
            <a:off x="3048000" y="470564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</a:rPr>
              <a:t>Monitoring- PR, FR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603A1-8E52-43D4-87DC-1513C1BDF9AA}"/>
              </a:ext>
            </a:extLst>
          </p:cNvPr>
          <p:cNvSpPr txBox="1"/>
          <p:nvPr/>
        </p:nvSpPr>
        <p:spPr>
          <a:xfrm>
            <a:off x="3072064" y="58045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</a:rPr>
              <a:t>Completed on time</a:t>
            </a:r>
          </a:p>
        </p:txBody>
      </p:sp>
    </p:spTree>
    <p:extLst>
      <p:ext uri="{BB962C8B-B14F-4D97-AF65-F5344CB8AC3E}">
        <p14:creationId xmlns:p14="http://schemas.microsoft.com/office/powerpoint/2010/main" val="104514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139B-293F-4E5C-BE21-D6095F75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Management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9D2AFC-B09A-4D3F-9D2B-DF5292F30428}"/>
              </a:ext>
            </a:extLst>
          </p:cNvPr>
          <p:cNvSpPr/>
          <p:nvPr/>
        </p:nvSpPr>
        <p:spPr>
          <a:xfrm>
            <a:off x="1251282" y="2723147"/>
            <a:ext cx="2566737" cy="14117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Project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A35941-73F8-4554-A9FE-369AD4E86F55}"/>
              </a:ext>
            </a:extLst>
          </p:cNvPr>
          <p:cNvSpPr/>
          <p:nvPr/>
        </p:nvSpPr>
        <p:spPr>
          <a:xfrm>
            <a:off x="8622631" y="2723147"/>
            <a:ext cx="2566737" cy="14117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Funds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745FB3B-C554-4DC6-A3FE-CDB66BF252AD}"/>
              </a:ext>
            </a:extLst>
          </p:cNvPr>
          <p:cNvSpPr/>
          <p:nvPr/>
        </p:nvSpPr>
        <p:spPr>
          <a:xfrm>
            <a:off x="2630904" y="1860884"/>
            <a:ext cx="7058527" cy="2662990"/>
          </a:xfrm>
          <a:prstGeom prst="arc">
            <a:avLst>
              <a:gd name="adj1" fmla="val 10817391"/>
              <a:gd name="adj2" fmla="val 0"/>
            </a:avLst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C8B1F-9E4E-465E-B061-309CC8B87F42}"/>
              </a:ext>
            </a:extLst>
          </p:cNvPr>
          <p:cNvSpPr txBox="1"/>
          <p:nvPr/>
        </p:nvSpPr>
        <p:spPr>
          <a:xfrm>
            <a:off x="866244" y="4278571"/>
            <a:ext cx="3336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Milestones- Achievable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2F318-5DD3-4EBA-B90B-480CB37F677D}"/>
              </a:ext>
            </a:extLst>
          </p:cNvPr>
          <p:cNvSpPr txBox="1"/>
          <p:nvPr/>
        </p:nvSpPr>
        <p:spPr>
          <a:xfrm>
            <a:off x="4015844" y="4791621"/>
            <a:ext cx="2411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Ongoing</a:t>
            </a:r>
          </a:p>
          <a:p>
            <a:endParaRPr lang="en-US" sz="2400" dirty="0"/>
          </a:p>
          <a:p>
            <a:r>
              <a:rPr lang="en-US" sz="2400" dirty="0"/>
              <a:t>Preliminary data</a:t>
            </a:r>
          </a:p>
        </p:txBody>
      </p:sp>
    </p:spTree>
    <p:extLst>
      <p:ext uri="{BB962C8B-B14F-4D97-AF65-F5344CB8AC3E}">
        <p14:creationId xmlns:p14="http://schemas.microsoft.com/office/powerpoint/2010/main" val="27573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DB64-1F3B-442C-9531-0D222257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AF552-5EA0-4A8C-9F0E-75EA34666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All communications with SRC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SAR/Council and Academic- through Head, chairperson/FRC, Dean</a:t>
            </a:r>
          </a:p>
          <a:p>
            <a:pPr marL="922338" lvl="1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PRs, FR</a:t>
            </a:r>
          </a:p>
          <a:p>
            <a:pPr marL="922338" lvl="1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Any other communication- requests to transfer of funds, extensions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Advance requests, payment vouchers- To SAB- Through Head, Dean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C4B7-3996-4A58-93B4-8AB36DBA3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423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80EF9-0B08-4B10-9754-EB7D4FF77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90" b="6883"/>
          <a:stretch/>
        </p:blipFill>
        <p:spPr>
          <a:xfrm>
            <a:off x="0" y="309918"/>
            <a:ext cx="12192000" cy="56500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6565DF-6685-49E6-8207-3E0E480BF8AD}"/>
              </a:ext>
            </a:extLst>
          </p:cNvPr>
          <p:cNvSpPr/>
          <p:nvPr/>
        </p:nvSpPr>
        <p:spPr>
          <a:xfrm>
            <a:off x="7905581" y="4528170"/>
            <a:ext cx="3671067" cy="58073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000099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675F5-A5C1-461A-8BF7-09FCF4A40F8E}"/>
              </a:ext>
            </a:extLst>
          </p:cNvPr>
          <p:cNvSpPr txBox="1"/>
          <p:nvPr/>
        </p:nvSpPr>
        <p:spPr>
          <a:xfrm>
            <a:off x="2862422" y="4066505"/>
            <a:ext cx="181331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Regulations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515FF-B170-461A-8E8D-9F5AB07C58B6}"/>
              </a:ext>
            </a:extLst>
          </p:cNvPr>
          <p:cNvSpPr txBox="1"/>
          <p:nvPr/>
        </p:nvSpPr>
        <p:spPr>
          <a:xfrm>
            <a:off x="5189341" y="4066504"/>
            <a:ext cx="204735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PR, FR forms</a:t>
            </a:r>
          </a:p>
        </p:txBody>
      </p:sp>
    </p:spTree>
    <p:extLst>
      <p:ext uri="{BB962C8B-B14F-4D97-AF65-F5344CB8AC3E}">
        <p14:creationId xmlns:p14="http://schemas.microsoft.com/office/powerpoint/2010/main" val="195229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C4B7-3996-4A58-93B4-8AB36DBA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E6BC2-1175-49BB-A1D3-34A0DDAFB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11" b="33006"/>
          <a:stretch/>
        </p:blipFill>
        <p:spPr>
          <a:xfrm>
            <a:off x="0" y="256979"/>
            <a:ext cx="12192000" cy="39128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F4A733-8D57-422F-90FC-0C09CB36762A}"/>
              </a:ext>
            </a:extLst>
          </p:cNvPr>
          <p:cNvSpPr/>
          <p:nvPr/>
        </p:nvSpPr>
        <p:spPr>
          <a:xfrm>
            <a:off x="418454" y="4856323"/>
            <a:ext cx="7826644" cy="1267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688358-4B76-4F45-AA03-AE443A0BB28B}"/>
              </a:ext>
            </a:extLst>
          </p:cNvPr>
          <p:cNvSpPr/>
          <p:nvPr/>
        </p:nvSpPr>
        <p:spPr>
          <a:xfrm>
            <a:off x="8087535" y="2694070"/>
            <a:ext cx="3148738" cy="58073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F4639E-68F7-4B16-AB5A-3F96EF70BA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5" t="52431" r="33665" b="29934"/>
          <a:stretch/>
        </p:blipFill>
        <p:spPr>
          <a:xfrm>
            <a:off x="654802" y="5125565"/>
            <a:ext cx="7249334" cy="1208868"/>
          </a:xfrm>
          <a:prstGeom prst="rect">
            <a:avLst/>
          </a:prstGeom>
          <a:ln w="38100"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DD4443-0FFC-4339-AF6B-D4EE9F9DAD56}"/>
              </a:ext>
            </a:extLst>
          </p:cNvPr>
          <p:cNvSpPr/>
          <p:nvPr/>
        </p:nvSpPr>
        <p:spPr>
          <a:xfrm>
            <a:off x="818828" y="4995803"/>
            <a:ext cx="7662618" cy="1208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FDB45-A77F-4C67-ACCA-1B2635DA6697}"/>
              </a:ext>
            </a:extLst>
          </p:cNvPr>
          <p:cNvSpPr txBox="1"/>
          <p:nvPr/>
        </p:nvSpPr>
        <p:spPr>
          <a:xfrm>
            <a:off x="4693052" y="5127491"/>
            <a:ext cx="14029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Regulations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2E2D4-CA82-4BD8-8E57-E2E484D70F9A}"/>
              </a:ext>
            </a:extLst>
          </p:cNvPr>
          <p:cNvSpPr txBox="1"/>
          <p:nvPr/>
        </p:nvSpPr>
        <p:spPr>
          <a:xfrm>
            <a:off x="7795448" y="5273178"/>
            <a:ext cx="5052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PR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BF9FAC-9B09-46C1-8FF4-B81F89FE92F4}"/>
              </a:ext>
            </a:extLst>
          </p:cNvPr>
          <p:cNvSpPr txBox="1"/>
          <p:nvPr/>
        </p:nvSpPr>
        <p:spPr>
          <a:xfrm>
            <a:off x="7784534" y="5722117"/>
            <a:ext cx="5052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19745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2110-58BA-4B1D-BA7F-DD5EF4CA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0099"/>
                </a:solidFill>
              </a:rPr>
              <a:t>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30F1F-F155-4B58-966C-8F8ADB47D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BFAE0-0883-48E7-B6FF-B755B8835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91" t="29369" r="16229" b="12750"/>
          <a:stretch/>
        </p:blipFill>
        <p:spPr>
          <a:xfrm>
            <a:off x="838200" y="1690688"/>
            <a:ext cx="5703376" cy="3967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FFD66-4334-459C-AB13-9AC03ACD0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05" t="22585" r="17118" b="12298"/>
          <a:stretch/>
        </p:blipFill>
        <p:spPr>
          <a:xfrm>
            <a:off x="6541576" y="1442715"/>
            <a:ext cx="5129939" cy="44635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933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DB64-1F3B-442C-9531-0D222257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Funds are spent as agreed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AF552-5EA0-4A8C-9F0E-75EA3466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771" y="1825625"/>
            <a:ext cx="5562600" cy="1603375"/>
          </a:xfrm>
        </p:spPr>
        <p:txBody>
          <a:bodyPr>
            <a:normAutofit/>
          </a:bodyPr>
          <a:lstStyle/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Spend according to 		</a:t>
            </a:r>
          </a:p>
          <a:p>
            <a:pPr marL="922338" lvl="1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the approved breakdown</a:t>
            </a:r>
          </a:p>
          <a:p>
            <a:pPr marL="922338" lvl="1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only within the grant period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0" indent="0">
              <a:buClr>
                <a:srgbClr val="FF0000"/>
              </a:buClr>
              <a:buNone/>
            </a:pPr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00EE72-5BF9-426B-A8C3-BBAC1ED02E41}"/>
              </a:ext>
            </a:extLst>
          </p:cNvPr>
          <p:cNvSpPr/>
          <p:nvPr/>
        </p:nvSpPr>
        <p:spPr>
          <a:xfrm>
            <a:off x="783771" y="3802742"/>
            <a:ext cx="4151086" cy="21481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rgbClr val="FF0000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Equipment, chemicals, consumables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Books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Field/ Lab assistance- casual or daily basis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Reimbursement of travel expenses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C182C1-B601-4DBD-AB1E-E082EFC0340E}"/>
              </a:ext>
            </a:extLst>
          </p:cNvPr>
          <p:cNvSpPr/>
          <p:nvPr/>
        </p:nvSpPr>
        <p:spPr>
          <a:xfrm>
            <a:off x="7202714" y="3802742"/>
            <a:ext cx="4151086" cy="21481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Clr>
                <a:srgbClr val="FF0000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Salaries, Subsistence, OT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Expenses relating to foreign travel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DEEE5E-37C6-4CC3-B9E5-B7137B8B5BBD}"/>
              </a:ext>
            </a:extLst>
          </p:cNvPr>
          <p:cNvSpPr txBox="1"/>
          <p:nvPr/>
        </p:nvSpPr>
        <p:spPr>
          <a:xfrm>
            <a:off x="1664115" y="337927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Know what is allowed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23F59-A489-4920-BC45-060F2A935B12}"/>
              </a:ext>
            </a:extLst>
          </p:cNvPr>
          <p:cNvSpPr txBox="1"/>
          <p:nvPr/>
        </p:nvSpPr>
        <p:spPr>
          <a:xfrm>
            <a:off x="7810915" y="3379271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Know what is not allowed</a:t>
            </a:r>
          </a:p>
        </p:txBody>
      </p:sp>
    </p:spTree>
    <p:extLst>
      <p:ext uri="{BB962C8B-B14F-4D97-AF65-F5344CB8AC3E}">
        <p14:creationId xmlns:p14="http://schemas.microsoft.com/office/powerpoint/2010/main" val="37697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E0CC-B630-4777-9106-D1DA15E6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After accepting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BBF06-57A4-4D92-A465-3B27B1320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Request for approval- Purchasing of items (list of items)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Call for quotations from registered suppliers (</a:t>
            </a:r>
            <a:r>
              <a:rPr lang="en-US" dirty="0">
                <a:solidFill>
                  <a:srgbClr val="000099"/>
                </a:solidFill>
              </a:rPr>
              <a:t>include suppliers with good reputation/ past experience</a:t>
            </a:r>
            <a:r>
              <a:rPr lang="en-US" dirty="0"/>
              <a:t>)</a:t>
            </a:r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465138" indent="-4651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Selection of items for ordering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508</Words>
  <Application>Microsoft Office PowerPoint</Application>
  <PresentationFormat>Widescreen</PresentationFormat>
  <Paragraphs>116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Management of URG  Sharing experiences</vt:lpstr>
      <vt:lpstr>Management</vt:lpstr>
      <vt:lpstr>Management</vt:lpstr>
      <vt:lpstr>Communications</vt:lpstr>
      <vt:lpstr>PowerPoint Presentation</vt:lpstr>
      <vt:lpstr>PowerPoint Presentation</vt:lpstr>
      <vt:lpstr>Regulations</vt:lpstr>
      <vt:lpstr>Funds are spent as agreed</vt:lpstr>
      <vt:lpstr>After accepting</vt:lpstr>
      <vt:lpstr>Tracking expenses</vt:lpstr>
      <vt:lpstr>Tracking expenses in different allocations</vt:lpstr>
      <vt:lpstr>Timely reporting</vt:lpstr>
      <vt:lpstr>Variations to the agreed terms </vt:lpstr>
      <vt:lpstr>PR- half yearly</vt:lpstr>
      <vt:lpstr>FR- 3 months after last PR</vt:lpstr>
      <vt:lpstr>FR</vt:lpstr>
      <vt:lpstr>PowerPoint Presentation</vt:lpstr>
      <vt:lpstr>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URG  Sharing experiences</dc:title>
  <dc:creator>J.A.Y.N Jayasinghe it17037198</dc:creator>
  <cp:lastModifiedBy>J.A.Y.N Jayasinghe it17037198</cp:lastModifiedBy>
  <cp:revision>55</cp:revision>
  <dcterms:created xsi:type="dcterms:W3CDTF">2022-03-17T05:50:10Z</dcterms:created>
  <dcterms:modified xsi:type="dcterms:W3CDTF">2022-03-21T18:33:10Z</dcterms:modified>
</cp:coreProperties>
</file>